
<file path=[Content_Types].xml><?xml version="1.0" encoding="utf-8"?>
<Types xmlns="http://schemas.openxmlformats.org/package/2006/content-types">
  <Default Extension="png" ContentType="image/png"/>
  <Default Extension="jpg&amp;ehk=95I2Gj" ContentType="image/jpeg"/>
  <Default Extension="jpeg" ContentType="image/jpeg"/>
  <Default Extension="rels" ContentType="application/vnd.openxmlformats-package.relationships+xml"/>
  <Default Extension="xml" ContentType="application/xml"/>
  <Default Extension="jpg&amp;ehk=ejJ2CJLcm0yk5In59BXlUA&amp;r=0&amp;pid=OfficeInsert" ContentType="image/jpeg"/>
  <Default Extension="jpg&amp;ehk=Sr6Vqce4H5qt" ContentType="image/jpeg"/>
  <Default Extension="jpg&amp;ehk=RVu4PZHa4jjSaOO" ContentType="image/jpe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11/16/2017</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11/16/2017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11/16/2017</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ommons.wikimedia.org/wiki/File:Water_droplet_blue_bg03.jpg" TargetMode="External"/><Relationship Id="rId2" Type="http://schemas.openxmlformats.org/officeDocument/2006/relationships/image" Target="../media/image4.jpg&amp;ehk=ejJ2CJLcm0yk5In59BXlUA&amp;r=0&amp;pid=OfficeInsert"/><Relationship Id="rId1" Type="http://schemas.openxmlformats.org/officeDocument/2006/relationships/slideLayout" Target="../slideLayouts/slideLayout1.xml"/><Relationship Id="rId4" Type="http://schemas.openxmlformats.org/officeDocument/2006/relationships/hyperlink" Target="https://creativecommons.org/licenses/by-sa/3.0/"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flickr.com/photos/62327186@N00/4758649264/" TargetMode="External"/><Relationship Id="rId2" Type="http://schemas.openxmlformats.org/officeDocument/2006/relationships/image" Target="../media/image6.jpg&amp;ehk=Sr6Vqce4H5qt"/><Relationship Id="rId1" Type="http://schemas.openxmlformats.org/officeDocument/2006/relationships/slideLayout" Target="../slideLayouts/slideLayout2.xml"/><Relationship Id="rId4" Type="http://schemas.openxmlformats.org/officeDocument/2006/relationships/hyperlink" Target="https://creativecommons.org/licenses/by/2.0/"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hrw09.wikispaces.com/Runnoff+and+Accumulation" TargetMode="External"/><Relationship Id="rId2" Type="http://schemas.openxmlformats.org/officeDocument/2006/relationships/image" Target="../media/image9.jpg&amp;ehk=95I2Gj"/><Relationship Id="rId1" Type="http://schemas.openxmlformats.org/officeDocument/2006/relationships/slideLayout" Target="../slideLayouts/slideLayout2.xml"/><Relationship Id="rId4" Type="http://schemas.openxmlformats.org/officeDocument/2006/relationships/hyperlink" Target="https://creativecommons.org/licenses/by-sa/3.0/"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teachwithyouripad.wikispaces.com/7th+Grade+Science" TargetMode="External"/><Relationship Id="rId2" Type="http://schemas.openxmlformats.org/officeDocument/2006/relationships/image" Target="../media/image10.jpg&amp;ehk=RVu4PZHa4jjSaOO"/><Relationship Id="rId1" Type="http://schemas.openxmlformats.org/officeDocument/2006/relationships/slideLayout" Target="../slideLayouts/slideLayout2.xml"/><Relationship Id="rId4" Type="http://schemas.openxmlformats.org/officeDocument/2006/relationships/hyperlink" Target="https://creativecommons.org/licenses/by-sa/3.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glass of water&#10;&#10;Description generated with high confidence">
            <a:extLst>
              <a:ext uri="{FF2B5EF4-FFF2-40B4-BE49-F238E27FC236}">
                <a16:creationId xmlns:a16="http://schemas.microsoft.com/office/drawing/2014/main" id="{538B624F-503B-4246-9AEB-984B5BD65A50}"/>
              </a:ext>
            </a:extLst>
          </p:cNvPr>
          <p:cNvPicPr>
            <a:picLocks noChangeAspect="1"/>
          </p:cNvPicPr>
          <p:nvPr/>
        </p:nvPicPr>
        <p:blipFill>
          <a:blip r:embed="rId2">
            <a:extLst>
              <a:ext uri="{837473B0-CC2E-450A-ABE3-18F120FF3D39}">
                <a1611:picAttrSrcUrl xmlns:a1611="http://schemas.microsoft.com/office/drawing/2016/11/main" xmlns="" r:id="rId3"/>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1BC36D85-722B-4538-AB60-D0C2E86CD45D}"/>
              </a:ext>
            </a:extLst>
          </p:cNvPr>
          <p:cNvSpPr txBox="1"/>
          <p:nvPr/>
        </p:nvSpPr>
        <p:spPr>
          <a:xfrm>
            <a:off x="0" y="6858000"/>
            <a:ext cx="12192000" cy="230832"/>
          </a:xfrm>
          <a:prstGeom prst="rect">
            <a:avLst/>
          </a:prstGeom>
          <a:noFill/>
        </p:spPr>
        <p:txBody>
          <a:bodyPr wrap="square" rtlCol="0">
            <a:spAutoFit/>
          </a:bodyPr>
          <a:lstStyle/>
          <a:p>
            <a:r>
              <a:rPr lang="en-US" sz="900">
                <a:hlinkClick r:id="rId3" tooltip="http://commons.wikimedia.org/wiki/File:Water_droplet_blue_bg03.jpg"/>
              </a:rPr>
              <a:t>This Photo</a:t>
            </a:r>
            <a:r>
              <a:rPr lang="en-US" sz="900"/>
              <a:t> by Unknown Author is licensed under </a:t>
            </a:r>
            <a:r>
              <a:rPr lang="en-US" sz="900">
                <a:hlinkClick r:id="rId4" tooltip="https://creativecommons.org/licenses/by-sa/3.0/"/>
              </a:rPr>
              <a:t>CC BY-SA</a:t>
            </a:r>
            <a:endParaRPr lang="en-US" sz="900"/>
          </a:p>
        </p:txBody>
      </p:sp>
      <p:sp>
        <p:nvSpPr>
          <p:cNvPr id="2" name="Title 1">
            <a:extLst>
              <a:ext uri="{FF2B5EF4-FFF2-40B4-BE49-F238E27FC236}">
                <a16:creationId xmlns:a16="http://schemas.microsoft.com/office/drawing/2014/main" id="{B5BA0D5D-BB21-4B01-B52F-8DBF38B3773B}"/>
              </a:ext>
            </a:extLst>
          </p:cNvPr>
          <p:cNvSpPr>
            <a:spLocks noGrp="1"/>
          </p:cNvSpPr>
          <p:nvPr>
            <p:ph type="ctrTitle"/>
          </p:nvPr>
        </p:nvSpPr>
        <p:spPr/>
        <p:txBody>
          <a:bodyPr/>
          <a:lstStyle/>
          <a:p>
            <a:pPr algn="ctr"/>
            <a:r>
              <a:rPr lang="en-US" dirty="0">
                <a:latin typeface="Algerian" panose="04020705040A02060702" pitchFamily="82" charset="0"/>
              </a:rPr>
              <a:t>The Water Cycle and the step-by-step Process</a:t>
            </a:r>
          </a:p>
        </p:txBody>
      </p:sp>
      <p:sp>
        <p:nvSpPr>
          <p:cNvPr id="3" name="Subtitle 2">
            <a:extLst>
              <a:ext uri="{FF2B5EF4-FFF2-40B4-BE49-F238E27FC236}">
                <a16:creationId xmlns:a16="http://schemas.microsoft.com/office/drawing/2014/main" id="{B6E1D129-A12A-48CC-BF21-B7C1170F24CA}"/>
              </a:ext>
            </a:extLst>
          </p:cNvPr>
          <p:cNvSpPr>
            <a:spLocks noGrp="1"/>
          </p:cNvSpPr>
          <p:nvPr>
            <p:ph type="subTitle" idx="1"/>
          </p:nvPr>
        </p:nvSpPr>
        <p:spPr/>
        <p:txBody>
          <a:bodyPr>
            <a:normAutofit lnSpcReduction="10000"/>
          </a:bodyPr>
          <a:lstStyle/>
          <a:p>
            <a:pPr algn="ctr"/>
            <a:r>
              <a:rPr lang="en-US" dirty="0">
                <a:solidFill>
                  <a:srgbClr val="FF0000"/>
                </a:solidFill>
              </a:rPr>
              <a:t>The water cycle Is an amazing process  which water circulates between the earth's oceans, atmosphere, and land, involving precipitation as rain and snow, drainage in streams and rivers, and return to the atmosphere by evaporation and transpiration.</a:t>
            </a:r>
          </a:p>
        </p:txBody>
      </p:sp>
    </p:spTree>
    <p:extLst>
      <p:ext uri="{BB962C8B-B14F-4D97-AF65-F5344CB8AC3E}">
        <p14:creationId xmlns:p14="http://schemas.microsoft.com/office/powerpoint/2010/main" val="165641639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screenshot of a cell phone&#10;&#10;Description generated with high confidence">
            <a:extLst>
              <a:ext uri="{FF2B5EF4-FFF2-40B4-BE49-F238E27FC236}">
                <a16:creationId xmlns:a16="http://schemas.microsoft.com/office/drawing/2014/main" id="{0713D147-0112-4975-8513-92513E1D18AF}"/>
              </a:ext>
            </a:extLst>
          </p:cNvPr>
          <p:cNvPicPr>
            <a:picLocks noChangeAspect="1"/>
          </p:cNvPicPr>
          <p:nvPr/>
        </p:nvPicPr>
        <p:blipFill>
          <a:blip r:embed="rId2"/>
          <a:stretch>
            <a:fillRect/>
          </a:stretch>
        </p:blipFill>
        <p:spPr>
          <a:xfrm>
            <a:off x="-278296" y="0"/>
            <a:ext cx="12470296" cy="6858000"/>
          </a:xfrm>
          <a:prstGeom prst="rect">
            <a:avLst/>
          </a:prstGeom>
        </p:spPr>
      </p:pic>
      <p:sp>
        <p:nvSpPr>
          <p:cNvPr id="2" name="Title 1">
            <a:extLst>
              <a:ext uri="{FF2B5EF4-FFF2-40B4-BE49-F238E27FC236}">
                <a16:creationId xmlns:a16="http://schemas.microsoft.com/office/drawing/2014/main" id="{F69CEF5D-6AD9-4F0A-8B7E-5C23122C0683}"/>
              </a:ext>
            </a:extLst>
          </p:cNvPr>
          <p:cNvSpPr>
            <a:spLocks noGrp="1"/>
          </p:cNvSpPr>
          <p:nvPr>
            <p:ph type="title"/>
          </p:nvPr>
        </p:nvSpPr>
        <p:spPr/>
        <p:txBody>
          <a:bodyPr/>
          <a:lstStyle/>
          <a:p>
            <a:r>
              <a:rPr lang="en-US" dirty="0">
                <a:solidFill>
                  <a:schemeClr val="bg2"/>
                </a:solidFill>
              </a:rPr>
              <a:t>1</a:t>
            </a:r>
            <a:r>
              <a:rPr lang="en-US" baseline="30000" dirty="0">
                <a:solidFill>
                  <a:schemeClr val="bg2"/>
                </a:solidFill>
              </a:rPr>
              <a:t>st</a:t>
            </a:r>
            <a:r>
              <a:rPr lang="en-US" dirty="0">
                <a:solidFill>
                  <a:schemeClr val="bg2"/>
                </a:solidFill>
              </a:rPr>
              <a:t> Step: E</a:t>
            </a:r>
            <a:r>
              <a:rPr lang="en-US" u="sng" dirty="0">
                <a:solidFill>
                  <a:schemeClr val="bg2"/>
                </a:solidFill>
              </a:rPr>
              <a:t>vapor</a:t>
            </a:r>
            <a:r>
              <a:rPr lang="en-US" dirty="0">
                <a:solidFill>
                  <a:schemeClr val="bg2"/>
                </a:solidFill>
              </a:rPr>
              <a:t>ation</a:t>
            </a:r>
          </a:p>
        </p:txBody>
      </p:sp>
      <p:sp>
        <p:nvSpPr>
          <p:cNvPr id="3" name="Content Placeholder 2">
            <a:extLst>
              <a:ext uri="{FF2B5EF4-FFF2-40B4-BE49-F238E27FC236}">
                <a16:creationId xmlns:a16="http://schemas.microsoft.com/office/drawing/2014/main" id="{30E094DD-1C10-44B8-9EF2-93EA9E24DFDA}"/>
              </a:ext>
            </a:extLst>
          </p:cNvPr>
          <p:cNvSpPr>
            <a:spLocks noGrp="1"/>
          </p:cNvSpPr>
          <p:nvPr>
            <p:ph idx="1"/>
          </p:nvPr>
        </p:nvSpPr>
        <p:spPr>
          <a:xfrm>
            <a:off x="685801" y="2142067"/>
            <a:ext cx="10131425" cy="3649133"/>
          </a:xfrm>
        </p:spPr>
        <p:txBody>
          <a:bodyPr/>
          <a:lstStyle/>
          <a:p>
            <a:pPr marL="0" indent="0">
              <a:buNone/>
            </a:pPr>
            <a:r>
              <a:rPr lang="en-US" sz="3600" dirty="0">
                <a:solidFill>
                  <a:schemeClr val="bg2"/>
                </a:solidFill>
              </a:rPr>
              <a:t>Evaporation is when the Sun heats up the water in an Ocean or Lake and brakes the bond between</a:t>
            </a:r>
            <a:r>
              <a:rPr lang="en-US" sz="3600" dirty="0"/>
              <a:t> </a:t>
            </a:r>
            <a:r>
              <a:rPr lang="en-US" sz="3600" dirty="0">
                <a:solidFill>
                  <a:schemeClr val="bg2"/>
                </a:solidFill>
              </a:rPr>
              <a:t>water and</a:t>
            </a:r>
            <a:r>
              <a:rPr lang="en-US" dirty="0">
                <a:solidFill>
                  <a:schemeClr val="bg2"/>
                </a:solidFill>
              </a:rPr>
              <a:t> </a:t>
            </a:r>
            <a:r>
              <a:rPr lang="en-US" sz="3600" dirty="0">
                <a:solidFill>
                  <a:schemeClr val="bg2"/>
                </a:solidFill>
              </a:rPr>
              <a:t>water </a:t>
            </a:r>
            <a:r>
              <a:rPr lang="en-US" sz="3600" u="sng" dirty="0">
                <a:solidFill>
                  <a:schemeClr val="bg2"/>
                </a:solidFill>
              </a:rPr>
              <a:t>VAPOR </a:t>
            </a:r>
            <a:r>
              <a:rPr lang="en-US" sz="3600" dirty="0"/>
              <a:t>.</a:t>
            </a:r>
          </a:p>
        </p:txBody>
      </p:sp>
    </p:spTree>
    <p:extLst>
      <p:ext uri="{BB962C8B-B14F-4D97-AF65-F5344CB8AC3E}">
        <p14:creationId xmlns:p14="http://schemas.microsoft.com/office/powerpoint/2010/main" val="60567489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armor, clothing&#10;&#10;Description generated with very high confidence">
            <a:extLst>
              <a:ext uri="{FF2B5EF4-FFF2-40B4-BE49-F238E27FC236}">
                <a16:creationId xmlns:a16="http://schemas.microsoft.com/office/drawing/2014/main" id="{1D96A0BD-44B5-43CC-B6D4-0E27B9ED4E9F}"/>
              </a:ext>
            </a:extLst>
          </p:cNvPr>
          <p:cNvPicPr>
            <a:picLocks noChangeAspect="1"/>
          </p:cNvPicPr>
          <p:nvPr/>
        </p:nvPicPr>
        <p:blipFill>
          <a:blip r:embed="rId2">
            <a:extLst>
              <a:ext uri="{837473B0-CC2E-450A-ABE3-18F120FF3D39}">
                <a1611:picAttrSrcUrl xmlns:a1611="http://schemas.microsoft.com/office/drawing/2016/11/main" xmlns="" r:id="rId3"/>
              </a:ext>
            </a:extLst>
          </a:blip>
          <a:stretch>
            <a:fillRect/>
          </a:stretch>
        </p:blipFill>
        <p:spPr>
          <a:xfrm>
            <a:off x="0" y="0"/>
            <a:ext cx="12192000" cy="6857999"/>
          </a:xfrm>
          <a:prstGeom prst="rect">
            <a:avLst/>
          </a:prstGeom>
        </p:spPr>
      </p:pic>
      <p:sp>
        <p:nvSpPr>
          <p:cNvPr id="6" name="TextBox 5">
            <a:extLst>
              <a:ext uri="{FF2B5EF4-FFF2-40B4-BE49-F238E27FC236}">
                <a16:creationId xmlns:a16="http://schemas.microsoft.com/office/drawing/2014/main" id="{52DC9CAB-B565-4060-81D9-35EFDBFD8E3C}"/>
              </a:ext>
            </a:extLst>
          </p:cNvPr>
          <p:cNvSpPr txBox="1"/>
          <p:nvPr/>
        </p:nvSpPr>
        <p:spPr>
          <a:xfrm>
            <a:off x="0" y="6627168"/>
            <a:ext cx="12192000" cy="230832"/>
          </a:xfrm>
          <a:prstGeom prst="rect">
            <a:avLst/>
          </a:prstGeom>
          <a:noFill/>
        </p:spPr>
        <p:txBody>
          <a:bodyPr wrap="square" rtlCol="0">
            <a:spAutoFit/>
          </a:bodyPr>
          <a:lstStyle/>
          <a:p>
            <a:r>
              <a:rPr lang="en-US" sz="900">
                <a:hlinkClick r:id="rId3" tooltip="http://www.flickr.com/photos/62327186@N00/4758649264/"/>
              </a:rPr>
              <a:t>This Photo</a:t>
            </a:r>
            <a:r>
              <a:rPr lang="en-US" sz="900"/>
              <a:t> by Unknown Author is licensed under </a:t>
            </a:r>
            <a:r>
              <a:rPr lang="en-US" sz="900">
                <a:hlinkClick r:id="rId4" tooltip="https://creativecommons.org/licenses/by/2.0/"/>
              </a:rPr>
              <a:t>CC BY</a:t>
            </a:r>
            <a:endParaRPr lang="en-US" sz="900"/>
          </a:p>
        </p:txBody>
      </p:sp>
      <p:sp>
        <p:nvSpPr>
          <p:cNvPr id="2" name="Title 1">
            <a:extLst>
              <a:ext uri="{FF2B5EF4-FFF2-40B4-BE49-F238E27FC236}">
                <a16:creationId xmlns:a16="http://schemas.microsoft.com/office/drawing/2014/main" id="{96100651-264B-4257-A145-B783FF738679}"/>
              </a:ext>
            </a:extLst>
          </p:cNvPr>
          <p:cNvSpPr>
            <a:spLocks noGrp="1"/>
          </p:cNvSpPr>
          <p:nvPr>
            <p:ph type="title"/>
          </p:nvPr>
        </p:nvSpPr>
        <p:spPr/>
        <p:txBody>
          <a:bodyPr/>
          <a:lstStyle/>
          <a:p>
            <a:r>
              <a:rPr lang="en-US" dirty="0">
                <a:solidFill>
                  <a:srgbClr val="FFFF00"/>
                </a:solidFill>
              </a:rPr>
              <a:t>2</a:t>
            </a:r>
            <a:r>
              <a:rPr lang="en-US" baseline="30000" dirty="0">
                <a:solidFill>
                  <a:srgbClr val="FFFF00"/>
                </a:solidFill>
              </a:rPr>
              <a:t>nd</a:t>
            </a:r>
            <a:r>
              <a:rPr lang="en-US" dirty="0">
                <a:solidFill>
                  <a:srgbClr val="FFFF00"/>
                </a:solidFill>
              </a:rPr>
              <a:t> Step: </a:t>
            </a:r>
            <a:r>
              <a:rPr lang="en-US" u="sng" dirty="0">
                <a:solidFill>
                  <a:srgbClr val="FFFF00"/>
                </a:solidFill>
              </a:rPr>
              <a:t>Condens</a:t>
            </a:r>
            <a:r>
              <a:rPr lang="en-US" dirty="0">
                <a:solidFill>
                  <a:srgbClr val="FFFF00"/>
                </a:solidFill>
              </a:rPr>
              <a:t>ation</a:t>
            </a:r>
          </a:p>
        </p:txBody>
      </p:sp>
      <p:sp>
        <p:nvSpPr>
          <p:cNvPr id="3" name="Content Placeholder 2">
            <a:extLst>
              <a:ext uri="{FF2B5EF4-FFF2-40B4-BE49-F238E27FC236}">
                <a16:creationId xmlns:a16="http://schemas.microsoft.com/office/drawing/2014/main" id="{907D2C7C-9FC4-407D-9466-5F3A2384AF36}"/>
              </a:ext>
            </a:extLst>
          </p:cNvPr>
          <p:cNvSpPr>
            <a:spLocks noGrp="1"/>
          </p:cNvSpPr>
          <p:nvPr>
            <p:ph idx="1"/>
          </p:nvPr>
        </p:nvSpPr>
        <p:spPr/>
        <p:txBody>
          <a:bodyPr>
            <a:normAutofit/>
          </a:bodyPr>
          <a:lstStyle/>
          <a:p>
            <a:pPr marL="0" indent="0">
              <a:buNone/>
            </a:pPr>
            <a:r>
              <a:rPr lang="en-US" sz="3600" dirty="0">
                <a:solidFill>
                  <a:srgbClr val="FFFF00"/>
                </a:solidFill>
              </a:rPr>
              <a:t>Condensation is when the physical state of matter changes from gas phase into liquid phase. Meaning a gas </a:t>
            </a:r>
            <a:r>
              <a:rPr lang="en-US" sz="3600" u="sng" dirty="0">
                <a:solidFill>
                  <a:srgbClr val="FFFF00"/>
                </a:solidFill>
              </a:rPr>
              <a:t>Condens</a:t>
            </a:r>
            <a:r>
              <a:rPr lang="en-US" sz="3600" dirty="0">
                <a:solidFill>
                  <a:srgbClr val="FFFF00"/>
                </a:solidFill>
              </a:rPr>
              <a:t>es into a liquid</a:t>
            </a:r>
          </a:p>
        </p:txBody>
      </p:sp>
    </p:spTree>
    <p:extLst>
      <p:ext uri="{BB962C8B-B14F-4D97-AF65-F5344CB8AC3E}">
        <p14:creationId xmlns:p14="http://schemas.microsoft.com/office/powerpoint/2010/main" val="255186278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sign&#10;&#10;Description generated with high confidence">
            <a:extLst>
              <a:ext uri="{FF2B5EF4-FFF2-40B4-BE49-F238E27FC236}">
                <a16:creationId xmlns:a16="http://schemas.microsoft.com/office/drawing/2014/main" id="{270F30D9-4847-4D74-995F-F8957246E609}"/>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59EEF4D-6BC5-40F1-9BCA-24B8F8C97DB2}"/>
              </a:ext>
            </a:extLst>
          </p:cNvPr>
          <p:cNvSpPr>
            <a:spLocks noGrp="1"/>
          </p:cNvSpPr>
          <p:nvPr>
            <p:ph type="title"/>
          </p:nvPr>
        </p:nvSpPr>
        <p:spPr/>
        <p:txBody>
          <a:bodyPr/>
          <a:lstStyle/>
          <a:p>
            <a:r>
              <a:rPr lang="en-US" dirty="0">
                <a:solidFill>
                  <a:srgbClr val="FFFF00"/>
                </a:solidFill>
              </a:rPr>
              <a:t>3</a:t>
            </a:r>
            <a:r>
              <a:rPr lang="en-US" baseline="30000" dirty="0">
                <a:solidFill>
                  <a:srgbClr val="FFFF00"/>
                </a:solidFill>
              </a:rPr>
              <a:t>rd</a:t>
            </a:r>
            <a:r>
              <a:rPr lang="en-US" dirty="0">
                <a:solidFill>
                  <a:srgbClr val="FFFF00"/>
                </a:solidFill>
              </a:rPr>
              <a:t> Step: Precipitation</a:t>
            </a:r>
          </a:p>
        </p:txBody>
      </p:sp>
      <p:sp>
        <p:nvSpPr>
          <p:cNvPr id="3" name="Content Placeholder 2">
            <a:extLst>
              <a:ext uri="{FF2B5EF4-FFF2-40B4-BE49-F238E27FC236}">
                <a16:creationId xmlns:a16="http://schemas.microsoft.com/office/drawing/2014/main" id="{E508608A-6007-484F-996D-C2AA09C8BB80}"/>
              </a:ext>
            </a:extLst>
          </p:cNvPr>
          <p:cNvSpPr>
            <a:spLocks noGrp="1"/>
          </p:cNvSpPr>
          <p:nvPr>
            <p:ph idx="1"/>
          </p:nvPr>
        </p:nvSpPr>
        <p:spPr/>
        <p:txBody>
          <a:bodyPr/>
          <a:lstStyle/>
          <a:p>
            <a:pPr marL="0" indent="0">
              <a:buNone/>
            </a:pPr>
            <a:r>
              <a:rPr lang="en-US" sz="3600" dirty="0">
                <a:solidFill>
                  <a:srgbClr val="FFFF00"/>
                </a:solidFill>
              </a:rPr>
              <a:t>Precipitation is when gas turns into a liquid and falls to the ground either in Rain, Snow, Sleet or Hail, the 4 types</a:t>
            </a:r>
            <a:r>
              <a:rPr lang="en-US" sz="3600" dirty="0"/>
              <a:t> </a:t>
            </a:r>
            <a:r>
              <a:rPr lang="en-US" sz="3600" dirty="0">
                <a:solidFill>
                  <a:srgbClr val="FFFF00"/>
                </a:solidFill>
              </a:rPr>
              <a:t>of precipitation</a:t>
            </a:r>
          </a:p>
          <a:p>
            <a:pPr marL="0" indent="0">
              <a:buNone/>
            </a:pPr>
            <a:r>
              <a:rPr lang="en-US" dirty="0"/>
              <a:t> </a:t>
            </a:r>
          </a:p>
        </p:txBody>
      </p:sp>
    </p:spTree>
    <p:extLst>
      <p:ext uri="{BB962C8B-B14F-4D97-AF65-F5344CB8AC3E}">
        <p14:creationId xmlns:p14="http://schemas.microsoft.com/office/powerpoint/2010/main" val="17732668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creenshot of a cell phone&#10;&#10;Description generated with high confidence">
            <a:extLst>
              <a:ext uri="{FF2B5EF4-FFF2-40B4-BE49-F238E27FC236}">
                <a16:creationId xmlns:a16="http://schemas.microsoft.com/office/drawing/2014/main" id="{6616110F-A384-439D-BEEA-C60229FB53A1}"/>
              </a:ext>
            </a:extLst>
          </p:cNvPr>
          <p:cNvPicPr>
            <a:picLocks noChangeAspect="1"/>
          </p:cNvPicPr>
          <p:nvPr/>
        </p:nvPicPr>
        <p:blipFill>
          <a:blip r:embed="rId2"/>
          <a:stretch>
            <a:fillRect/>
          </a:stretch>
        </p:blipFill>
        <p:spPr>
          <a:xfrm>
            <a:off x="0" y="0"/>
            <a:ext cx="12191999" cy="6858000"/>
          </a:xfrm>
          <a:prstGeom prst="rect">
            <a:avLst/>
          </a:prstGeom>
        </p:spPr>
      </p:pic>
      <p:sp>
        <p:nvSpPr>
          <p:cNvPr id="2" name="Title 1">
            <a:extLst>
              <a:ext uri="{FF2B5EF4-FFF2-40B4-BE49-F238E27FC236}">
                <a16:creationId xmlns:a16="http://schemas.microsoft.com/office/drawing/2014/main" id="{EBA275DA-5023-499D-8EB3-7FE48423CD11}"/>
              </a:ext>
            </a:extLst>
          </p:cNvPr>
          <p:cNvSpPr>
            <a:spLocks noGrp="1"/>
          </p:cNvSpPr>
          <p:nvPr>
            <p:ph type="title"/>
          </p:nvPr>
        </p:nvSpPr>
        <p:spPr/>
        <p:txBody>
          <a:bodyPr/>
          <a:lstStyle/>
          <a:p>
            <a:r>
              <a:rPr lang="en-US" dirty="0">
                <a:solidFill>
                  <a:srgbClr val="FFFF00"/>
                </a:solidFill>
              </a:rPr>
              <a:t>4</a:t>
            </a:r>
            <a:r>
              <a:rPr lang="en-US" baseline="30000" dirty="0">
                <a:solidFill>
                  <a:srgbClr val="FFFF00"/>
                </a:solidFill>
              </a:rPr>
              <a:t>th</a:t>
            </a:r>
            <a:r>
              <a:rPr lang="en-US" dirty="0">
                <a:solidFill>
                  <a:srgbClr val="FFFF00"/>
                </a:solidFill>
              </a:rPr>
              <a:t> Step: transpiration</a:t>
            </a:r>
          </a:p>
        </p:txBody>
      </p:sp>
      <p:sp>
        <p:nvSpPr>
          <p:cNvPr id="3" name="Content Placeholder 2">
            <a:extLst>
              <a:ext uri="{FF2B5EF4-FFF2-40B4-BE49-F238E27FC236}">
                <a16:creationId xmlns:a16="http://schemas.microsoft.com/office/drawing/2014/main" id="{49E53800-EA59-4830-9573-740C152CD73A}"/>
              </a:ext>
            </a:extLst>
          </p:cNvPr>
          <p:cNvSpPr>
            <a:spLocks noGrp="1"/>
          </p:cNvSpPr>
          <p:nvPr>
            <p:ph idx="1"/>
          </p:nvPr>
        </p:nvSpPr>
        <p:spPr/>
        <p:txBody>
          <a:bodyPr/>
          <a:lstStyle/>
          <a:p>
            <a:pPr marL="0" indent="0">
              <a:buNone/>
            </a:pPr>
            <a:r>
              <a:rPr lang="en-US" sz="3600" dirty="0">
                <a:solidFill>
                  <a:srgbClr val="FFFF00"/>
                </a:solidFill>
              </a:rPr>
              <a:t>Transpiration is the process of water movement through a plant and evaporation from parts such as leaves, stems and flowers. </a:t>
            </a:r>
          </a:p>
        </p:txBody>
      </p:sp>
    </p:spTree>
    <p:extLst>
      <p:ext uri="{BB962C8B-B14F-4D97-AF65-F5344CB8AC3E}">
        <p14:creationId xmlns:p14="http://schemas.microsoft.com/office/powerpoint/2010/main" val="1197356663"/>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map&#10;&#10;Description generated with high confidence">
            <a:extLst>
              <a:ext uri="{FF2B5EF4-FFF2-40B4-BE49-F238E27FC236}">
                <a16:creationId xmlns:a16="http://schemas.microsoft.com/office/drawing/2014/main" id="{20C5225A-08A1-442B-B2E0-78962B717EF0}"/>
              </a:ext>
            </a:extLst>
          </p:cNvPr>
          <p:cNvPicPr>
            <a:picLocks noChangeAspect="1"/>
          </p:cNvPicPr>
          <p:nvPr/>
        </p:nvPicPr>
        <p:blipFill>
          <a:blip r:embed="rId2">
            <a:extLst>
              <a:ext uri="{837473B0-CC2E-450A-ABE3-18F120FF3D39}">
                <a1611:picAttrSrcUrl xmlns:a1611="http://schemas.microsoft.com/office/drawing/2016/11/main" xmlns="" r:id="rId3"/>
              </a:ext>
            </a:extLst>
          </a:blip>
          <a:stretch>
            <a:fillRect/>
          </a:stretch>
        </p:blipFill>
        <p:spPr>
          <a:xfrm>
            <a:off x="-13252" y="-7454"/>
            <a:ext cx="12205252" cy="6865454"/>
          </a:xfrm>
          <a:prstGeom prst="rect">
            <a:avLst/>
          </a:prstGeom>
        </p:spPr>
      </p:pic>
      <p:sp>
        <p:nvSpPr>
          <p:cNvPr id="6" name="TextBox 5">
            <a:extLst>
              <a:ext uri="{FF2B5EF4-FFF2-40B4-BE49-F238E27FC236}">
                <a16:creationId xmlns:a16="http://schemas.microsoft.com/office/drawing/2014/main" id="{7D531464-03A3-4F9E-935E-908E81ABCC77}"/>
              </a:ext>
            </a:extLst>
          </p:cNvPr>
          <p:cNvSpPr txBox="1"/>
          <p:nvPr/>
        </p:nvSpPr>
        <p:spPr>
          <a:xfrm>
            <a:off x="-13252" y="5433390"/>
            <a:ext cx="12205252" cy="230832"/>
          </a:xfrm>
          <a:prstGeom prst="rect">
            <a:avLst/>
          </a:prstGeom>
          <a:noFill/>
        </p:spPr>
        <p:txBody>
          <a:bodyPr wrap="square" rtlCol="0">
            <a:spAutoFit/>
          </a:bodyPr>
          <a:lstStyle/>
          <a:p>
            <a:r>
              <a:rPr lang="en-US" sz="900">
                <a:hlinkClick r:id="rId3" tooltip="http://hrw09.wikispaces.com/Runnoff+and+Accumulation"/>
              </a:rPr>
              <a:t>This Photo</a:t>
            </a:r>
            <a:r>
              <a:rPr lang="en-US" sz="900"/>
              <a:t> by Unknown Author is licensed under </a:t>
            </a:r>
            <a:r>
              <a:rPr lang="en-US" sz="900">
                <a:hlinkClick r:id="rId4" tooltip="https://creativecommons.org/licenses/by-sa/3.0/"/>
              </a:rPr>
              <a:t>CC BY-SA</a:t>
            </a:r>
            <a:endParaRPr lang="en-US" sz="900"/>
          </a:p>
        </p:txBody>
      </p:sp>
      <p:sp>
        <p:nvSpPr>
          <p:cNvPr id="2" name="Title 1">
            <a:extLst>
              <a:ext uri="{FF2B5EF4-FFF2-40B4-BE49-F238E27FC236}">
                <a16:creationId xmlns:a16="http://schemas.microsoft.com/office/drawing/2014/main" id="{662EE448-EE05-47D1-9A3B-81E9F2DC84B2}"/>
              </a:ext>
            </a:extLst>
          </p:cNvPr>
          <p:cNvSpPr>
            <a:spLocks noGrp="1"/>
          </p:cNvSpPr>
          <p:nvPr>
            <p:ph type="title"/>
          </p:nvPr>
        </p:nvSpPr>
        <p:spPr/>
        <p:txBody>
          <a:bodyPr/>
          <a:lstStyle/>
          <a:p>
            <a:r>
              <a:rPr lang="en-US" dirty="0">
                <a:solidFill>
                  <a:srgbClr val="FFFF00"/>
                </a:solidFill>
              </a:rPr>
              <a:t>5</a:t>
            </a:r>
            <a:r>
              <a:rPr lang="en-US" baseline="30000" dirty="0">
                <a:solidFill>
                  <a:srgbClr val="FFFF00"/>
                </a:solidFill>
              </a:rPr>
              <a:t>th</a:t>
            </a:r>
            <a:r>
              <a:rPr lang="en-US" dirty="0">
                <a:solidFill>
                  <a:srgbClr val="FFFF00"/>
                </a:solidFill>
              </a:rPr>
              <a:t> Step : Run-Off</a:t>
            </a:r>
          </a:p>
        </p:txBody>
      </p:sp>
      <p:sp>
        <p:nvSpPr>
          <p:cNvPr id="3" name="Content Placeholder 2">
            <a:extLst>
              <a:ext uri="{FF2B5EF4-FFF2-40B4-BE49-F238E27FC236}">
                <a16:creationId xmlns:a16="http://schemas.microsoft.com/office/drawing/2014/main" id="{D09B9118-C71B-462B-85CA-EA1C7A468C9E}"/>
              </a:ext>
            </a:extLst>
          </p:cNvPr>
          <p:cNvSpPr>
            <a:spLocks noGrp="1"/>
          </p:cNvSpPr>
          <p:nvPr>
            <p:ph idx="1"/>
          </p:nvPr>
        </p:nvSpPr>
        <p:spPr/>
        <p:txBody>
          <a:bodyPr>
            <a:normAutofit/>
          </a:bodyPr>
          <a:lstStyle/>
          <a:p>
            <a:pPr marL="0" indent="0">
              <a:buNone/>
            </a:pPr>
            <a:r>
              <a:rPr lang="en-US" sz="3600" dirty="0"/>
              <a:t>Surface runoff (also known as overland flow) is the flow of water that occurs when excess stormwater, meltwater, or other sources flows over the Earth's surface.</a:t>
            </a:r>
          </a:p>
        </p:txBody>
      </p:sp>
    </p:spTree>
    <p:extLst>
      <p:ext uri="{BB962C8B-B14F-4D97-AF65-F5344CB8AC3E}">
        <p14:creationId xmlns:p14="http://schemas.microsoft.com/office/powerpoint/2010/main" val="412327993"/>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07DEC0C-6D2E-47FC-B46E-B51435B2A556}"/>
              </a:ext>
            </a:extLst>
          </p:cNvPr>
          <p:cNvPicPr>
            <a:picLocks noChangeAspect="1"/>
          </p:cNvPicPr>
          <p:nvPr/>
        </p:nvPicPr>
        <p:blipFill>
          <a:blip r:embed="rId2">
            <a:extLst>
              <a:ext uri="{837473B0-CC2E-450A-ABE3-18F120FF3D39}">
                <a1611:picAttrSrcUrl xmlns:a1611="http://schemas.microsoft.com/office/drawing/2016/11/main" xmlns="" r:id="rId3"/>
              </a:ext>
            </a:extLst>
          </a:blip>
          <a:stretch>
            <a:fillRect/>
          </a:stretch>
        </p:blipFill>
        <p:spPr>
          <a:xfrm>
            <a:off x="0" y="0"/>
            <a:ext cx="12192000" cy="6627168"/>
          </a:xfrm>
          <a:prstGeom prst="rect">
            <a:avLst/>
          </a:prstGeom>
        </p:spPr>
      </p:pic>
      <p:sp>
        <p:nvSpPr>
          <p:cNvPr id="6" name="TextBox 5">
            <a:extLst>
              <a:ext uri="{FF2B5EF4-FFF2-40B4-BE49-F238E27FC236}">
                <a16:creationId xmlns:a16="http://schemas.microsoft.com/office/drawing/2014/main" id="{4F04AE26-3601-40AA-AB6D-AB4F248439D3}"/>
              </a:ext>
            </a:extLst>
          </p:cNvPr>
          <p:cNvSpPr txBox="1"/>
          <p:nvPr/>
        </p:nvSpPr>
        <p:spPr>
          <a:xfrm>
            <a:off x="0" y="6627168"/>
            <a:ext cx="12192000" cy="230832"/>
          </a:xfrm>
          <a:prstGeom prst="rect">
            <a:avLst/>
          </a:prstGeom>
          <a:noFill/>
        </p:spPr>
        <p:txBody>
          <a:bodyPr wrap="square" rtlCol="0">
            <a:spAutoFit/>
          </a:bodyPr>
          <a:lstStyle/>
          <a:p>
            <a:r>
              <a:rPr lang="en-US" sz="900">
                <a:hlinkClick r:id="rId3" tooltip="http://teachwithyouripad.wikispaces.com/7th+Grade+Science"/>
              </a:rPr>
              <a:t>This Photo</a:t>
            </a:r>
            <a:r>
              <a:rPr lang="en-US" sz="900"/>
              <a:t> by Unknown Author is licensed under </a:t>
            </a:r>
            <a:r>
              <a:rPr lang="en-US" sz="900">
                <a:hlinkClick r:id="rId4" tooltip="https://creativecommons.org/licenses/by-sa/3.0/"/>
              </a:rPr>
              <a:t>CC BY-SA</a:t>
            </a:r>
            <a:endParaRPr lang="en-US" sz="900"/>
          </a:p>
        </p:txBody>
      </p:sp>
      <p:sp>
        <p:nvSpPr>
          <p:cNvPr id="2" name="Title 1">
            <a:extLst>
              <a:ext uri="{FF2B5EF4-FFF2-40B4-BE49-F238E27FC236}">
                <a16:creationId xmlns:a16="http://schemas.microsoft.com/office/drawing/2014/main" id="{2F555596-A1D2-4890-A0EE-5381C93DC391}"/>
              </a:ext>
            </a:extLst>
          </p:cNvPr>
          <p:cNvSpPr>
            <a:spLocks noGrp="1"/>
          </p:cNvSpPr>
          <p:nvPr>
            <p:ph type="title"/>
          </p:nvPr>
        </p:nvSpPr>
        <p:spPr/>
        <p:txBody>
          <a:bodyPr/>
          <a:lstStyle/>
          <a:p>
            <a:r>
              <a:rPr lang="en-US" dirty="0">
                <a:solidFill>
                  <a:srgbClr val="FFFF00"/>
                </a:solidFill>
              </a:rPr>
              <a:t>And the water cycle starts allll over again!</a:t>
            </a:r>
          </a:p>
        </p:txBody>
      </p:sp>
      <p:sp>
        <p:nvSpPr>
          <p:cNvPr id="3" name="Content Placeholder 2">
            <a:extLst>
              <a:ext uri="{FF2B5EF4-FFF2-40B4-BE49-F238E27FC236}">
                <a16:creationId xmlns:a16="http://schemas.microsoft.com/office/drawing/2014/main" id="{BB79B09D-952B-45E3-B80E-52772AAC8273}"/>
              </a:ext>
            </a:extLst>
          </p:cNvPr>
          <p:cNvSpPr>
            <a:spLocks noGrp="1"/>
          </p:cNvSpPr>
          <p:nvPr>
            <p:ph idx="1"/>
          </p:nvPr>
        </p:nvSpPr>
        <p:spPr/>
        <p:txBody>
          <a:bodyPr>
            <a:normAutofit/>
          </a:bodyPr>
          <a:lstStyle/>
          <a:p>
            <a:pPr marL="0" indent="0">
              <a:buNone/>
            </a:pPr>
            <a:r>
              <a:rPr lang="en-US" sz="3600" dirty="0">
                <a:solidFill>
                  <a:srgbClr val="FFFF00"/>
                </a:solidFill>
              </a:rPr>
              <a:t>Thanks for looking at this Power Point and taking the time to understand the Water Cycle!</a:t>
            </a:r>
          </a:p>
        </p:txBody>
      </p:sp>
    </p:spTree>
    <p:extLst>
      <p:ext uri="{BB962C8B-B14F-4D97-AF65-F5344CB8AC3E}">
        <p14:creationId xmlns:p14="http://schemas.microsoft.com/office/powerpoint/2010/main" val="388186339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91</TotalTime>
  <Words>265</Words>
  <Application>Microsoft Office PowerPoint</Application>
  <PresentationFormat>Widescreen</PresentationFormat>
  <Paragraphs>19</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Algerian</vt:lpstr>
      <vt:lpstr>Arial</vt:lpstr>
      <vt:lpstr>Calibri</vt:lpstr>
      <vt:lpstr>Calibri Light</vt:lpstr>
      <vt:lpstr>Celestial</vt:lpstr>
      <vt:lpstr>The Water Cycle and the step-by-step Process</vt:lpstr>
      <vt:lpstr>1st Step: Evaporation</vt:lpstr>
      <vt:lpstr>2nd Step: Condensation</vt:lpstr>
      <vt:lpstr>3rd Step: Precipitation</vt:lpstr>
      <vt:lpstr>4th Step: transpiration</vt:lpstr>
      <vt:lpstr>5th Step : Run-Off</vt:lpstr>
      <vt:lpstr>And the water cycle starts allll over again!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 sculptures and 2 types of sculptures</dc:title>
  <dc:creator>Kathy Weber</dc:creator>
  <cp:lastModifiedBy>Katlin Burley</cp:lastModifiedBy>
  <cp:revision>11</cp:revision>
  <dcterms:created xsi:type="dcterms:W3CDTF">2017-11-16T10:14:00Z</dcterms:created>
  <dcterms:modified xsi:type="dcterms:W3CDTF">2017-11-16T20:02:13Z</dcterms:modified>
</cp:coreProperties>
</file>